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Arial Black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" roundtripDataSignature="AMtx7mi1zqqndB3bwUm2n/WMfxzQ93Mc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ArialBlack-regular.fnt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_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_OBJECT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_OBJECTS_WITH_TEXT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JECT_WITH_CAPTION_TEX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_WITH_CAPTION_TEX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_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_TITLE_AND_VERTICAL_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563987" y="2715583"/>
            <a:ext cx="767331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s-419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AmazonicNuts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s-419" sz="30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Pando-Bolivia</a:t>
            </a:r>
            <a:endParaRPr b="1" i="0" sz="30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 amt="10000"/>
          </a:blip>
          <a:srcRect b="0" l="0" r="0" t="0"/>
          <a:stretch/>
        </p:blipFill>
        <p:spPr>
          <a:xfrm>
            <a:off x="460921" y="0"/>
            <a:ext cx="6854279" cy="6854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0140" y="888285"/>
            <a:ext cx="6313417" cy="5081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4">
            <a:alphaModFix amt="44000"/>
          </a:blip>
          <a:srcRect b="0" l="0" r="34675" t="0"/>
          <a:stretch/>
        </p:blipFill>
        <p:spPr>
          <a:xfrm>
            <a:off x="1" y="0"/>
            <a:ext cx="79314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755425" y="1497775"/>
            <a:ext cx="4361700" cy="3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419" sz="1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El departamento de Pando se encuentra ubicado estratégicamente en una región donde colindamos con dos países y donde se concentra la mayor cantidad de Castaña en el mundo.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419" sz="1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 estima que el 70% de la Castaña que se comercializa globalmente nace de esta región, y su exportación se realiza en su totalidad en bruto.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2"/>
          <p:cNvCxnSpPr/>
          <p:nvPr/>
        </p:nvCxnSpPr>
        <p:spPr>
          <a:xfrm>
            <a:off x="5268803" y="1649293"/>
            <a:ext cx="0" cy="3355926"/>
          </a:xfrm>
          <a:prstGeom prst="straightConnector1">
            <a:avLst/>
          </a:prstGeom>
          <a:noFill/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573" y="0"/>
            <a:ext cx="2560892" cy="1534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5">
            <a:alphaModFix amt="44000"/>
          </a:blip>
          <a:srcRect b="0" l="0" r="34675" t="0"/>
          <a:stretch/>
        </p:blipFill>
        <p:spPr>
          <a:xfrm>
            <a:off x="1" y="0"/>
            <a:ext cx="79314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/>
          <p:nvPr/>
        </p:nvSpPr>
        <p:spPr>
          <a:xfrm>
            <a:off x="2232325" y="1802225"/>
            <a:ext cx="8365200" cy="50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Nuestra empresa nace con el objetivo de contribuir con el desarrollo del departamento, como también de mejorar la calidad de vida de las comunidades de dicha región</a:t>
            </a:r>
            <a:r>
              <a:rPr b="1" i="0" lang="es-419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0" i="0" lang="es-419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La economía extractivista de la que dependen miles de personas es la principal fuente de trabajo de la Amazonia.</a:t>
            </a:r>
            <a:endParaRPr b="0" i="0" sz="1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La Zona Franca Industrial y Comercial de Cobija, es el único espacio del territorio nacional con múltiples beneficios impositivos y se encuentra en el centro de una región que comprende tres países, cuenta con más de cuatro millones de habitantes  y tenemos acceso a carretera asfaltada para llegar a las capitales más cercanas y al puerto marítimo de Matarani en Perú.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●"/>
            </a:pPr>
            <a:r>
              <a:rPr b="0" i="0" lang="es-419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Debido a las circunstancias y cambios que está atravesando el mundo, la cadena de suministro se está tornando más regionalizada, fortalecer el encadenamiento de Bolivia-Brasil-Perú mediante nuestro mecanismo de zona franca en nuestra mayor fortaleza. 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2391361" y="1005666"/>
            <a:ext cx="82062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419" sz="1800" u="none" cap="none" strike="noStrike">
                <a:solidFill>
                  <a:srgbClr val="3F3F3F"/>
                </a:solidFill>
                <a:latin typeface="Arial Black"/>
                <a:ea typeface="Arial Black"/>
                <a:cs typeface="Arial Black"/>
                <a:sym typeface="Arial Black"/>
              </a:rPr>
              <a:t>AmazonicNuts</a:t>
            </a:r>
            <a:endParaRPr b="1" i="0" sz="18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02" name="Google Shape;102;p3"/>
          <p:cNvCxnSpPr/>
          <p:nvPr/>
        </p:nvCxnSpPr>
        <p:spPr>
          <a:xfrm flipH="1">
            <a:off x="3700174" y="1645793"/>
            <a:ext cx="5284800" cy="28800"/>
          </a:xfrm>
          <a:prstGeom prst="straightConnector1">
            <a:avLst/>
          </a:prstGeom>
          <a:noFill/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573" y="0"/>
            <a:ext cx="2560892" cy="1534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6"/>
          <p:cNvPicPr preferRelativeResize="0"/>
          <p:nvPr/>
        </p:nvPicPr>
        <p:blipFill rotWithShape="1">
          <a:blip r:embed="rId5">
            <a:alphaModFix amt="44000"/>
          </a:blip>
          <a:srcRect b="0" l="0" r="34675" t="0"/>
          <a:stretch/>
        </p:blipFill>
        <p:spPr>
          <a:xfrm>
            <a:off x="1" y="0"/>
            <a:ext cx="79314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6"/>
          <p:cNvSpPr txBox="1"/>
          <p:nvPr/>
        </p:nvSpPr>
        <p:spPr>
          <a:xfrm>
            <a:off x="2243250" y="2203624"/>
            <a:ext cx="7497000" cy="41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Los beneficios de la castaña son muy amplios y esto nos permite diversificarnos en tres rubros diferentes, alimentos, cosméticos y medicina.</a:t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Nacimos en el sector de alimentos, importando el aceite y la Harina de castaña de Rio Branco, Brasil, realizamos un proceso de etiquetado en la zona franca de Cobija, y obtenemos un producto de exportación Boliviano con valor agregado.</a:t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El rubro de los cosméticos y medicina nos encontramos en la etapa de desarrollo del producto, enviamos la misma materia prima a un laboratorio en Santa Cruz, Bolivia, estamos desarrollando cremas humectantes y aceite para el cabello.  </a:t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4437476" y="1224500"/>
            <a:ext cx="371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419" sz="2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Sectores de Comercialización </a:t>
            </a:r>
            <a:endParaRPr b="1" i="0" sz="20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11" name="Google Shape;111;p6"/>
          <p:cNvCxnSpPr/>
          <p:nvPr/>
        </p:nvCxnSpPr>
        <p:spPr>
          <a:xfrm rot="10800000">
            <a:off x="3971200" y="1913850"/>
            <a:ext cx="4880400" cy="0"/>
          </a:xfrm>
          <a:prstGeom prst="straightConnector1">
            <a:avLst/>
          </a:prstGeom>
          <a:noFill/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573" y="0"/>
            <a:ext cx="2560892" cy="1534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7"/>
          <p:cNvPicPr preferRelativeResize="0"/>
          <p:nvPr/>
        </p:nvPicPr>
        <p:blipFill rotWithShape="1">
          <a:blip r:embed="rId5">
            <a:alphaModFix amt="44000"/>
          </a:blip>
          <a:srcRect b="0" l="0" r="34674" t="0"/>
          <a:stretch/>
        </p:blipFill>
        <p:spPr>
          <a:xfrm>
            <a:off x="1" y="0"/>
            <a:ext cx="79314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7"/>
          <p:cNvSpPr txBox="1"/>
          <p:nvPr/>
        </p:nvSpPr>
        <p:spPr>
          <a:xfrm>
            <a:off x="2243250" y="2203624"/>
            <a:ext cx="7497000" cy="41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Nuestro principal proveedor es la AgroIndustria más grande del Acre, estado Brasileño fronterizo con Cobija. Ellos cuentan con todas las certificaciones y por su alto nivel de seriedad te garantizan un abastecimiento Homogéneo de sus productos.</a:t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También contamos con un proveedor local el cual nos ofrece la castaña entera, ya beneficiada y lista para su exportación.</a:t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b="0" i="0" lang="es-419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Nuestro plan a mediano plazo es poder proveernos únicamente de comunidades de nuestro departamento, fortalecer toda la cadena de suministro y generar una mayor cantidad de fuentes de trabajo. </a:t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4437476" y="1224500"/>
            <a:ext cx="371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419" sz="2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Proveedores </a:t>
            </a:r>
            <a:endParaRPr b="1" i="0" sz="2000" u="none" cap="none" strike="noStrike">
              <a:solidFill>
                <a:srgbClr val="3F3F3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20" name="Google Shape;120;p7"/>
          <p:cNvCxnSpPr/>
          <p:nvPr/>
        </p:nvCxnSpPr>
        <p:spPr>
          <a:xfrm rot="10800000">
            <a:off x="3971200" y="1913850"/>
            <a:ext cx="4880400" cy="0"/>
          </a:xfrm>
          <a:prstGeom prst="straightConnector1">
            <a:avLst/>
          </a:prstGeom>
          <a:noFill/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2020-06-09T23:17:48Z</dcterms:created>
  <dc:creator>Microsoft Office User</dc:creator>
</cp:coreProperties>
</file>